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17" autoAdjust="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16" name="Rezervirano mjesto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9" name="Rezervirano mjesto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24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29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6046A6-5821-48CB-A03F-7AFB37DCE9B7}" type="datetimeFigureOut">
              <a:rPr lang="hr-HR" smtClean="0"/>
              <a:pPr/>
              <a:t>28.4.2016.</a:t>
            </a:fld>
            <a:endParaRPr lang="hr-HR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D66E1E8-A75D-4EF9-9574-184EB4E86D5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terenska 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3356992"/>
            <a:ext cx="3240360" cy="2708920"/>
          </a:xfrm>
          <a:prstGeom prst="rect">
            <a:avLst/>
          </a:prstGeom>
        </p:spPr>
      </p:pic>
      <p:pic>
        <p:nvPicPr>
          <p:cNvPr id="5" name="Slika 4" descr="terenska 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6992"/>
            <a:ext cx="3072342" cy="2304256"/>
          </a:xfrm>
          <a:prstGeom prst="rect">
            <a:avLst/>
          </a:prstGeom>
        </p:spPr>
      </p:pic>
      <p:pic>
        <p:nvPicPr>
          <p:cNvPr id="6" name="Slika 5" descr="terenska 3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88640"/>
            <a:ext cx="3312368" cy="2052228"/>
          </a:xfrm>
          <a:prstGeom prst="rect">
            <a:avLst/>
          </a:prstGeom>
        </p:spPr>
      </p:pic>
      <p:pic>
        <p:nvPicPr>
          <p:cNvPr id="1027" name="Picture 3" descr="E:\Podaci\Slike\2016-04-22 terenska\terenska 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2832264" cy="2124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86050" y="2285992"/>
            <a:ext cx="3168352" cy="1134938"/>
          </a:xfrm>
        </p:spPr>
        <p:txBody>
          <a:bodyPr>
            <a:noAutofit/>
          </a:bodyPr>
          <a:lstStyle/>
          <a:p>
            <a:r>
              <a:rPr lang="hr-HR" sz="2400" b="1" i="1" dirty="0" smtClean="0"/>
              <a:t>POČETCI HRVATSKE PISMENOSTI I FRESKOSLIKARSTVO U ISTRI</a:t>
            </a:r>
            <a:endParaRPr lang="hr-HR" sz="2400" b="1" i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635896" y="3717032"/>
            <a:ext cx="1440160" cy="432048"/>
          </a:xfrm>
        </p:spPr>
        <p:txBody>
          <a:bodyPr>
            <a:normAutofit fontScale="92500"/>
          </a:bodyPr>
          <a:lstStyle/>
          <a:p>
            <a:r>
              <a:rPr lang="hr-HR" sz="2400" b="1" i="1" dirty="0" smtClean="0">
                <a:solidFill>
                  <a:srgbClr val="00B050"/>
                </a:solidFill>
              </a:rPr>
              <a:t>6.a i 6.b r.</a:t>
            </a:r>
            <a:endParaRPr lang="hr-HR" sz="2400" b="1" i="1" dirty="0">
              <a:solidFill>
                <a:srgbClr val="00B050"/>
              </a:solidFill>
            </a:endParaRPr>
          </a:p>
        </p:txBody>
      </p:sp>
      <p:pic>
        <p:nvPicPr>
          <p:cNvPr id="14" name="Slika 13" descr="terenska 3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365104"/>
            <a:ext cx="2664296" cy="2294874"/>
          </a:xfrm>
          <a:prstGeom prst="rect">
            <a:avLst/>
          </a:prstGeom>
        </p:spPr>
      </p:pic>
      <p:pic>
        <p:nvPicPr>
          <p:cNvPr id="1026" name="Picture 2" descr="E:\Podaci\Slike\2016-04-22 terenska\terenska 2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836712"/>
            <a:ext cx="3120300" cy="23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DSC00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4005064"/>
            <a:ext cx="2088232" cy="2852936"/>
          </a:xfrm>
        </p:spPr>
      </p:pic>
      <p:pic>
        <p:nvPicPr>
          <p:cNvPr id="9" name="Slika 8" descr="DSC008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404664"/>
            <a:ext cx="2376264" cy="3140968"/>
          </a:xfrm>
          <a:prstGeom prst="rect">
            <a:avLst/>
          </a:prstGeom>
        </p:spPr>
      </p:pic>
      <p:pic>
        <p:nvPicPr>
          <p:cNvPr id="11" name="Slika 10" descr="DSC009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91880" y="3573016"/>
            <a:ext cx="2088232" cy="2736304"/>
          </a:xfrm>
          <a:prstGeom prst="rect">
            <a:avLst/>
          </a:prstGeom>
        </p:spPr>
      </p:pic>
      <p:pic>
        <p:nvPicPr>
          <p:cNvPr id="12" name="Slika 11" descr="DSC009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6200000">
            <a:off x="5814155" y="4072321"/>
            <a:ext cx="3199708" cy="2371650"/>
          </a:xfrm>
          <a:prstGeom prst="rect">
            <a:avLst/>
          </a:prstGeom>
        </p:spPr>
      </p:pic>
      <p:pic>
        <p:nvPicPr>
          <p:cNvPr id="13" name="Slika 12" descr="DSC0097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660232" y="260648"/>
            <a:ext cx="2088232" cy="3003730"/>
          </a:xfrm>
          <a:prstGeom prst="rect">
            <a:avLst/>
          </a:prstGeom>
        </p:spPr>
      </p:pic>
      <p:pic>
        <p:nvPicPr>
          <p:cNvPr id="14" name="Slika 13" descr="DSC0097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5400000">
            <a:off x="3022289" y="730239"/>
            <a:ext cx="3168352" cy="2085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DSC009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6242070" y="4279596"/>
            <a:ext cx="2852551" cy="2304256"/>
          </a:xfrm>
          <a:prstGeom prst="rect">
            <a:avLst/>
          </a:prstGeom>
        </p:spPr>
      </p:pic>
      <p:pic>
        <p:nvPicPr>
          <p:cNvPr id="7" name="Slika 6" descr="DSC0095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6192180" y="944724"/>
            <a:ext cx="3096344" cy="2304256"/>
          </a:xfrm>
          <a:prstGeom prst="rect">
            <a:avLst/>
          </a:prstGeom>
        </p:spPr>
      </p:pic>
      <p:pic>
        <p:nvPicPr>
          <p:cNvPr id="8" name="Slika 7" descr="DSC0091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915816" y="1340768"/>
            <a:ext cx="3528392" cy="3384376"/>
          </a:xfrm>
          <a:prstGeom prst="rect">
            <a:avLst/>
          </a:prstGeom>
        </p:spPr>
      </p:pic>
      <p:pic>
        <p:nvPicPr>
          <p:cNvPr id="10" name="Rezervirano mjesto sadržaja 9" descr="DSC0097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-95141" y="823333"/>
            <a:ext cx="3200841" cy="2363503"/>
          </a:xfrm>
        </p:spPr>
      </p:pic>
      <p:pic>
        <p:nvPicPr>
          <p:cNvPr id="15" name="Slika 14" descr="DSC0096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23528" y="4437112"/>
            <a:ext cx="2545597" cy="2236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ISPISIVANJE GLAGOLJIČNIH LISTINA</a:t>
            </a:r>
            <a:endParaRPr lang="hr-HR" dirty="0"/>
          </a:p>
        </p:txBody>
      </p:sp>
      <p:pic>
        <p:nvPicPr>
          <p:cNvPr id="4" name="Rezervirano mjesto sadržaja 3" descr="DSC00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4193704"/>
            <a:ext cx="1878110" cy="2664296"/>
          </a:xfrm>
        </p:spPr>
      </p:pic>
      <p:pic>
        <p:nvPicPr>
          <p:cNvPr id="6" name="Slika 5" descr="DSC009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412776"/>
            <a:ext cx="2088232" cy="2983189"/>
          </a:xfrm>
          <a:prstGeom prst="rect">
            <a:avLst/>
          </a:prstGeom>
        </p:spPr>
      </p:pic>
      <p:pic>
        <p:nvPicPr>
          <p:cNvPr id="7" name="Slika 6" descr="DSC009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68144" y="4049688"/>
            <a:ext cx="1968471" cy="2808312"/>
          </a:xfrm>
          <a:prstGeom prst="rect">
            <a:avLst/>
          </a:prstGeom>
        </p:spPr>
      </p:pic>
      <p:pic>
        <p:nvPicPr>
          <p:cNvPr id="8" name="Slika 7" descr="DSC0096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63888" y="1484784"/>
            <a:ext cx="2448272" cy="3168352"/>
          </a:xfrm>
          <a:prstGeom prst="rect">
            <a:avLst/>
          </a:prstGeom>
        </p:spPr>
      </p:pic>
      <p:pic>
        <p:nvPicPr>
          <p:cNvPr id="10" name="Slika 9" descr="DSC0098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6200000">
            <a:off x="6659726" y="1520790"/>
            <a:ext cx="2808312" cy="2160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400" dirty="0" smtClean="0"/>
              <a:t>Učenici su na satu hrvatskoga jezika učili o početcima hrvatske pismenosti:</a:t>
            </a:r>
          </a:p>
          <a:p>
            <a:pPr lvl="0"/>
            <a:r>
              <a:rPr lang="hr-HR" sz="2400" dirty="0" smtClean="0"/>
              <a:t>o hrvatskim pismima (latinici, glagoljici, bosančici)</a:t>
            </a:r>
          </a:p>
          <a:p>
            <a:pPr lvl="0"/>
            <a:r>
              <a:rPr lang="hr-HR" sz="2400" dirty="0" smtClean="0"/>
              <a:t>o najstarijim sačuvanim spomenicima na glagoljici:</a:t>
            </a:r>
          </a:p>
          <a:p>
            <a:pPr lvl="0">
              <a:buNone/>
            </a:pPr>
            <a:r>
              <a:rPr lang="hr-HR" sz="2400" dirty="0" smtClean="0"/>
              <a:t> a) u kamenu (PLOMINSKI NATPIS, GRDOSELSKI ULOMAK, SUPETARSKI ULOMAK, Krčki natpis, </a:t>
            </a:r>
            <a:r>
              <a:rPr lang="hr-HR" sz="2400" dirty="0" err="1" smtClean="0"/>
              <a:t>Valunska</a:t>
            </a:r>
            <a:r>
              <a:rPr lang="hr-HR" sz="2400" dirty="0" smtClean="0"/>
              <a:t> ploča i Bašćanska ploča)</a:t>
            </a:r>
          </a:p>
          <a:p>
            <a:pPr lvl="0">
              <a:buNone/>
            </a:pPr>
            <a:r>
              <a:rPr lang="hr-HR" sz="2400" dirty="0" smtClean="0"/>
              <a:t> b) na papiru (ISTARSKI RAZVOD, Vinodolski zakonik, Misal po zakonu rimskog dvora)</a:t>
            </a:r>
          </a:p>
          <a:p>
            <a:endParaRPr lang="hr-HR" sz="2400" dirty="0"/>
          </a:p>
        </p:txBody>
      </p:sp>
      <p:pic>
        <p:nvPicPr>
          <p:cNvPr id="4" name="Slika 3" descr="DSC008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933056"/>
            <a:ext cx="360040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 descr="DSC00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933056"/>
            <a:ext cx="3635896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KVIZ O GLAGOLJICI</a:t>
            </a:r>
            <a:endParaRPr lang="hr-HR" dirty="0"/>
          </a:p>
        </p:txBody>
      </p:sp>
      <p:pic>
        <p:nvPicPr>
          <p:cNvPr id="5" name="Slika 4" descr="DSC00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1693" y="3573016"/>
            <a:ext cx="4379979" cy="3284984"/>
          </a:xfrm>
          <a:prstGeom prst="rect">
            <a:avLst/>
          </a:prstGeom>
        </p:spPr>
      </p:pic>
      <p:pic>
        <p:nvPicPr>
          <p:cNvPr id="7" name="Slika 6" descr="DSC008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6144"/>
            <a:ext cx="3803914" cy="2852936"/>
          </a:xfrm>
          <a:prstGeom prst="rect">
            <a:avLst/>
          </a:prstGeom>
        </p:spPr>
      </p:pic>
      <p:pic>
        <p:nvPicPr>
          <p:cNvPr id="9" name="Slika 8" descr="DSC009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376772"/>
            <a:ext cx="4283968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DSC008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719563" y="76573"/>
            <a:ext cx="3501010" cy="3347864"/>
          </a:xfrm>
          <a:prstGeom prst="rect">
            <a:avLst/>
          </a:prstGeom>
        </p:spPr>
      </p:pic>
      <p:pic>
        <p:nvPicPr>
          <p:cNvPr id="5" name="Slika 4" descr="DSC00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96136" cy="4347102"/>
          </a:xfrm>
          <a:prstGeom prst="rect">
            <a:avLst/>
          </a:prstGeom>
        </p:spPr>
      </p:pic>
      <p:pic>
        <p:nvPicPr>
          <p:cNvPr id="9" name="Slika 8" descr="DSC00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429000"/>
            <a:ext cx="4716016" cy="3429000"/>
          </a:xfrm>
          <a:prstGeom prst="rect">
            <a:avLst/>
          </a:prstGeom>
        </p:spPr>
      </p:pic>
      <p:pic>
        <p:nvPicPr>
          <p:cNvPr id="11" name="Slika 10" descr="DSC00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1008"/>
            <a:ext cx="4475989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00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07904" cy="2780928"/>
          </a:xfrm>
        </p:spPr>
      </p:pic>
      <p:pic>
        <p:nvPicPr>
          <p:cNvPr id="5" name="Slika 4" descr="DSC00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53544"/>
            <a:ext cx="5472608" cy="4104456"/>
          </a:xfrm>
          <a:prstGeom prst="rect">
            <a:avLst/>
          </a:prstGeom>
        </p:spPr>
      </p:pic>
      <p:pic>
        <p:nvPicPr>
          <p:cNvPr id="8" name="Slika 7" descr="DSC008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3" y="2924944"/>
            <a:ext cx="4644008" cy="3933056"/>
          </a:xfrm>
          <a:prstGeom prst="rect">
            <a:avLst/>
          </a:prstGeom>
        </p:spPr>
      </p:pic>
      <p:pic>
        <p:nvPicPr>
          <p:cNvPr id="9" name="Slika 8" descr="DSC009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0"/>
            <a:ext cx="3552395" cy="2924944"/>
          </a:xfrm>
          <a:prstGeom prst="rect">
            <a:avLst/>
          </a:prstGeom>
        </p:spPr>
      </p:pic>
      <p:pic>
        <p:nvPicPr>
          <p:cNvPr id="7" name="Slika 6" descr="DSC008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332648" y="401625"/>
            <a:ext cx="3212976" cy="2409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TERENSKA NASTAVA </a:t>
            </a:r>
            <a:br>
              <a:rPr lang="hr-HR" dirty="0" smtClean="0"/>
            </a:br>
            <a:r>
              <a:rPr lang="hr-HR" dirty="0" smtClean="0"/>
              <a:t>ROČ –ALEJA GLAGOLJAŠA - HUM</a:t>
            </a:r>
            <a:endParaRPr lang="hr-HR" dirty="0"/>
          </a:p>
        </p:txBody>
      </p:sp>
      <p:pic>
        <p:nvPicPr>
          <p:cNvPr id="8" name="Rezervirano mjesto sadržaja 7" descr="terenska 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789040"/>
            <a:ext cx="3665380" cy="2749035"/>
          </a:xfrm>
        </p:spPr>
      </p:pic>
      <p:pic>
        <p:nvPicPr>
          <p:cNvPr id="5" name="Slika 4" descr="terenska 2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28800"/>
            <a:ext cx="3195869" cy="2342896"/>
          </a:xfrm>
          <a:prstGeom prst="rect">
            <a:avLst/>
          </a:prstGeom>
        </p:spPr>
      </p:pic>
      <p:pic>
        <p:nvPicPr>
          <p:cNvPr id="6" name="Slika 5" descr="terenska 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628800"/>
            <a:ext cx="3123861" cy="234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terenska 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052053" cy="3789040"/>
          </a:xfrm>
          <a:prstGeom prst="rect">
            <a:avLst/>
          </a:prstGeom>
        </p:spPr>
      </p:pic>
      <p:pic>
        <p:nvPicPr>
          <p:cNvPr id="5" name="Slika 4" descr="terenska 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4048" y="0"/>
            <a:ext cx="4289952" cy="3217464"/>
          </a:xfrm>
          <a:prstGeom prst="rect">
            <a:avLst/>
          </a:prstGeom>
        </p:spPr>
      </p:pic>
      <p:pic>
        <p:nvPicPr>
          <p:cNvPr id="6" name="Slika 5" descr="terenska 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4788024" cy="3212976"/>
          </a:xfrm>
          <a:prstGeom prst="rect">
            <a:avLst/>
          </a:prstGeom>
        </p:spPr>
      </p:pic>
      <p:pic>
        <p:nvPicPr>
          <p:cNvPr id="1026" name="Picture 2" descr="E:\Podaci\Slike\2016-04-22 terenska\terenska 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terenska 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7" y="3573016"/>
            <a:ext cx="4860033" cy="3284984"/>
          </a:xfrm>
          <a:prstGeom prst="rect">
            <a:avLst/>
          </a:prstGeom>
        </p:spPr>
      </p:pic>
      <p:pic>
        <p:nvPicPr>
          <p:cNvPr id="7" name="Slika 6" descr="terenska 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996952"/>
            <a:ext cx="4355977" cy="3861048"/>
          </a:xfrm>
          <a:prstGeom prst="rect">
            <a:avLst/>
          </a:prstGeom>
        </p:spPr>
      </p:pic>
      <p:pic>
        <p:nvPicPr>
          <p:cNvPr id="9" name="Slika 8" descr="terenska 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139952" cy="3573016"/>
          </a:xfrm>
          <a:prstGeom prst="rect">
            <a:avLst/>
          </a:prstGeom>
        </p:spPr>
      </p:pic>
      <p:pic>
        <p:nvPicPr>
          <p:cNvPr id="5" name="Slika 4" descr="terenska 3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0"/>
            <a:ext cx="5076056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IZRADA INICIJALA</a:t>
            </a:r>
            <a:endParaRPr lang="hr-HR" dirty="0"/>
          </a:p>
        </p:txBody>
      </p:sp>
      <p:pic>
        <p:nvPicPr>
          <p:cNvPr id="4" name="Slika 3" descr="DSC008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3861048"/>
            <a:ext cx="2478345" cy="2664296"/>
          </a:xfrm>
          <a:prstGeom prst="rect">
            <a:avLst/>
          </a:prstGeom>
        </p:spPr>
      </p:pic>
      <p:pic>
        <p:nvPicPr>
          <p:cNvPr id="6" name="Slika 5" descr="DSC008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3278990" y="2561770"/>
            <a:ext cx="2952328" cy="2526548"/>
          </a:xfrm>
          <a:prstGeom prst="rect">
            <a:avLst/>
          </a:prstGeom>
        </p:spPr>
      </p:pic>
      <p:pic>
        <p:nvPicPr>
          <p:cNvPr id="7" name="Slika 6" descr="DSC009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12160" y="1196752"/>
            <a:ext cx="2592288" cy="2544868"/>
          </a:xfrm>
          <a:prstGeom prst="rect">
            <a:avLst/>
          </a:prstGeom>
        </p:spPr>
      </p:pic>
      <p:pic>
        <p:nvPicPr>
          <p:cNvPr id="5" name="Slika 4" descr="DSC0085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012160" y="3717032"/>
            <a:ext cx="2664296" cy="2952328"/>
          </a:xfrm>
          <a:prstGeom prst="rect">
            <a:avLst/>
          </a:prstGeom>
        </p:spPr>
      </p:pic>
      <p:pic>
        <p:nvPicPr>
          <p:cNvPr id="8" name="Slika 7" descr="DSC0091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51520" y="1340768"/>
            <a:ext cx="3240360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281</TotalTime>
  <Words>93</Words>
  <Application>Microsoft Office PowerPoint</Application>
  <PresentationFormat>Prikaz na zaslonu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3" baseType="lpstr">
      <vt:lpstr>Putovanje</vt:lpstr>
      <vt:lpstr>POČETCI HRVATSKE PISMENOSTI I FRESKOSLIKARSTVO U ISTRI</vt:lpstr>
      <vt:lpstr>Slajd 2</vt:lpstr>
      <vt:lpstr>KVIZ O GLAGOLJICI</vt:lpstr>
      <vt:lpstr>Slajd 4</vt:lpstr>
      <vt:lpstr>Slajd 5</vt:lpstr>
      <vt:lpstr>TERENSKA NASTAVA  ROČ –ALEJA GLAGOLJAŠA - HUM</vt:lpstr>
      <vt:lpstr>Slajd 7</vt:lpstr>
      <vt:lpstr>Slajd 8</vt:lpstr>
      <vt:lpstr>IZRADA INICIJALA</vt:lpstr>
      <vt:lpstr>Slajd 10</vt:lpstr>
      <vt:lpstr>Slajd 11</vt:lpstr>
      <vt:lpstr>ISPISIVANJE GLAGOLJIČNIH LISTINA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Skola0001</dc:creator>
  <cp:lastModifiedBy>Ucitelj</cp:lastModifiedBy>
  <cp:revision>28</cp:revision>
  <dcterms:created xsi:type="dcterms:W3CDTF">2016-04-25T11:22:57Z</dcterms:created>
  <dcterms:modified xsi:type="dcterms:W3CDTF">2016-04-28T14:19:57Z</dcterms:modified>
</cp:coreProperties>
</file>